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6" r:id="rId2"/>
    <p:sldId id="276" r:id="rId3"/>
    <p:sldId id="279" r:id="rId4"/>
    <p:sldId id="340" r:id="rId5"/>
    <p:sldId id="341" r:id="rId6"/>
    <p:sldId id="342" r:id="rId7"/>
    <p:sldId id="268" r:id="rId8"/>
    <p:sldId id="337" r:id="rId9"/>
    <p:sldId id="343" r:id="rId10"/>
    <p:sldId id="338" r:id="rId11"/>
    <p:sldId id="344" r:id="rId12"/>
    <p:sldId id="345" r:id="rId13"/>
    <p:sldId id="346" r:id="rId14"/>
    <p:sldId id="339" r:id="rId15"/>
    <p:sldId id="33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2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.png"/><Relationship Id="rId3" Type="http://schemas.openxmlformats.org/officeDocument/2006/relationships/image" Target="../media/image24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0.png"/><Relationship Id="rId3" Type="http://schemas.openxmlformats.org/officeDocument/2006/relationships/image" Target="../media/image25.png"/><Relationship Id="rId7" Type="http://schemas.openxmlformats.org/officeDocument/2006/relationships/image" Target="../media/image61.png"/><Relationship Id="rId12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100.png"/><Relationship Id="rId5" Type="http://schemas.openxmlformats.org/officeDocument/2006/relationships/image" Target="../media/image41.png"/><Relationship Id="rId10" Type="http://schemas.openxmlformats.org/officeDocument/2006/relationships/image" Target="../media/image90.png"/><Relationship Id="rId4" Type="http://schemas.openxmlformats.org/officeDocument/2006/relationships/image" Target="../media/image31.png"/><Relationship Id="rId9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6.3a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Introduction to Logarithms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6" y="71269"/>
            <a:ext cx="9150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Evaluate each logarithm.  Some easier ones you can maybe do in your head…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80197" y="563386"/>
            <a:ext cx="1690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0.2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7" y="563386"/>
            <a:ext cx="140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64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808031" y="546201"/>
            <a:ext cx="1859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1/5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125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405439" y="546201"/>
            <a:ext cx="183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d.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36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7" y="1902495"/>
            <a:ext cx="9090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latin typeface="Arial" pitchFamily="34" charset="0"/>
                <a:cs typeface="Arial" pitchFamily="34" charset="0"/>
              </a:rPr>
              <a:t>To help you find the value of log</a:t>
            </a:r>
            <a:r>
              <a:rPr lang="en-US" sz="2000" i="1" baseline="-250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ask yourself what power of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gives you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98963" y="2407430"/>
                <a:ext cx="312257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baseline="30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64, so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963" y="2407430"/>
                <a:ext cx="3122573" cy="553998"/>
              </a:xfrm>
              <a:prstGeom prst="rect">
                <a:avLst/>
              </a:prstGeom>
              <a:blipFill rotWithShape="1">
                <a:blip r:embed="rId2"/>
                <a:stretch>
                  <a:fillRect l="-2148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70336" y="3253871"/>
                <a:ext cx="359297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2000" i="1" baseline="16000" dirty="0" smtClean="0">
                        <a:solidFill>
                          <a:srgbClr val="ED1D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0.2, so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D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D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336" y="3253871"/>
                <a:ext cx="3592975" cy="553998"/>
              </a:xfrm>
              <a:prstGeom prst="rect">
                <a:avLst/>
              </a:prstGeom>
              <a:blipFill rotWithShape="1">
                <a:blip r:embed="rId3"/>
                <a:stretch>
                  <a:fillRect l="-1868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15792" y="5158057"/>
                <a:ext cx="3004146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36</a:t>
                </a:r>
                <a:r>
                  <a:rPr lang="en-US" sz="2000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1/2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6, so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36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792" y="5158057"/>
                <a:ext cx="3004146" cy="600614"/>
              </a:xfrm>
              <a:prstGeom prst="rect">
                <a:avLst/>
              </a:prstGeom>
              <a:blipFill rotWithShape="1">
                <a:blip r:embed="rId4"/>
                <a:stretch>
                  <a:fillRect l="-2236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7" y="2538794"/>
            <a:ext cx="4033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power of 4 gives you 64?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7" y="3312284"/>
            <a:ext cx="4033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b.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power of 5 gives you 0.2?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36527" y="4119928"/>
                <a:ext cx="4141568" cy="600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What power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gives you 125?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27" y="4119928"/>
                <a:ext cx="4141568" cy="600485"/>
              </a:xfrm>
              <a:prstGeom prst="rect">
                <a:avLst/>
              </a:prstGeom>
              <a:blipFill rotWithShape="1">
                <a:blip r:embed="rId5"/>
                <a:stretch>
                  <a:fillRect l="-1620" r="-147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36527" y="5286524"/>
            <a:ext cx="403321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d.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power of 36 gives you 6?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55418" y="3922653"/>
                <a:ext cx="4231606" cy="920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US" sz="2000" i="0" baseline="40000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76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baseline="48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125, so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1/5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18" y="3922653"/>
                <a:ext cx="4231606" cy="9207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6527" y="123294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6960" y="2538794"/>
            <a:ext cx="3345180" cy="422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00800" y="3306502"/>
            <a:ext cx="3345180" cy="422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67851" y="4295027"/>
            <a:ext cx="3345180" cy="422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16980" y="5158057"/>
            <a:ext cx="3345180" cy="551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60" grpId="0"/>
      <p:bldP spid="6" grpId="0"/>
      <p:bldP spid="2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C9F554-DB2F-4F11-AB01-9022DD786F82}"/>
                  </a:ext>
                </a:extLst>
              </p:cNvPr>
              <p:cNvSpPr txBox="1"/>
              <p:nvPr/>
            </p:nvSpPr>
            <p:spPr>
              <a:xfrm>
                <a:off x="525780" y="480060"/>
                <a:ext cx="10927080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Now … what about solving something like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?  </a:t>
                </a:r>
              </a:p>
              <a:p>
                <a:r>
                  <a:rPr lang="en-US" sz="2400" dirty="0" err="1"/>
                  <a:t>Gonna</a:t>
                </a:r>
                <a:r>
                  <a:rPr lang="en-US" sz="2400" dirty="0"/>
                  <a:t> need our calculators for this one.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Look at your calculator, there are two buttons on it related to logarithms, </a:t>
                </a:r>
              </a:p>
              <a:p>
                <a:r>
                  <a:rPr lang="en-US" sz="2400" dirty="0"/>
                  <a:t>can you find them?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LOG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r>
                  <a:rPr lang="en-US" sz="2400" dirty="0"/>
                  <a:t>For each of these, what is the 2</a:t>
                </a:r>
                <a:r>
                  <a:rPr lang="en-US" sz="2400" baseline="30000" dirty="0"/>
                  <a:t>nd</a:t>
                </a:r>
                <a:r>
                  <a:rPr lang="en-US" sz="2400" dirty="0"/>
                  <a:t> function (in blue)?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LOG 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LN 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r>
                  <a:rPr lang="en-US" sz="2400" dirty="0"/>
                  <a:t>These are logarithms each with a specific base…</a:t>
                </a: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C9F554-DB2F-4F11-AB01-9022DD786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" y="480060"/>
                <a:ext cx="10927080" cy="6370975"/>
              </a:xfrm>
              <a:prstGeom prst="rect">
                <a:avLst/>
              </a:prstGeom>
              <a:blipFill>
                <a:blip r:embed="rId2"/>
                <a:stretch>
                  <a:fillRect l="-837" t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9EE3994-B9C7-4550-94B6-7F03D8110010}"/>
              </a:ext>
            </a:extLst>
          </p:cNvPr>
          <p:cNvSpPr/>
          <p:nvPr/>
        </p:nvSpPr>
        <p:spPr>
          <a:xfrm>
            <a:off x="7155344" y="480060"/>
            <a:ext cx="3714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Not doing that in our heads!</a:t>
            </a:r>
          </a:p>
        </p:txBody>
      </p:sp>
    </p:spTree>
    <p:extLst>
      <p:ext uri="{BB962C8B-B14F-4D97-AF65-F5344CB8AC3E}">
        <p14:creationId xmlns:p14="http://schemas.microsoft.com/office/powerpoint/2010/main" val="14589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060A-512F-4235-9E7D-C16699154514}"/>
                  </a:ext>
                </a:extLst>
              </p:cNvPr>
              <p:cNvSpPr txBox="1"/>
              <p:nvPr/>
            </p:nvSpPr>
            <p:spPr>
              <a:xfrm>
                <a:off x="560070" y="628650"/>
                <a:ext cx="11818620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Common Logarithm</a:t>
                </a:r>
                <a:r>
                  <a:rPr lang="en-US" sz="2400" dirty="0"/>
                  <a:t>: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logarithm with base 10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Denoted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/>
                    </m:func>
                  </m:oMath>
                </a14:m>
                <a:r>
                  <a:rPr lang="en-US" sz="2400" dirty="0"/>
                  <a:t>… or as just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/>
                    </m:func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you see the word “log” with no base identified, it is automatically base 10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Natural Logarithm</a:t>
                </a:r>
                <a:r>
                  <a:rPr lang="en-US" sz="2400" dirty="0"/>
                  <a:t>: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logarithm with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Denoted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/>
                    </m:func>
                  </m:oMath>
                </a14:m>
                <a:r>
                  <a:rPr lang="en-US" sz="2400" dirty="0"/>
                  <a:t> … can be written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fName>
                      <m:e/>
                    </m:func>
                  </m:oMath>
                </a14:m>
                <a:r>
                  <a:rPr lang="en-US" sz="2400" dirty="0"/>
                  <a:t>but you will rarely if ever see this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you see the word “ln”, it is automatically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b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060A-512F-4235-9E7D-C16699154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" y="628650"/>
                <a:ext cx="11818620" cy="5447645"/>
              </a:xfrm>
              <a:prstGeom prst="rect">
                <a:avLst/>
              </a:prstGeom>
              <a:blipFill>
                <a:blip r:embed="rId2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7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98D073-59BE-43C7-90D2-7DFC46993E8C}"/>
                  </a:ext>
                </a:extLst>
              </p:cNvPr>
              <p:cNvSpPr txBox="1"/>
              <p:nvPr/>
            </p:nvSpPr>
            <p:spPr>
              <a:xfrm>
                <a:off x="617220" y="662940"/>
                <a:ext cx="1105281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This means the only exponential functions our calculator can directly help us with are ones with base 10 or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 how do you solve an exponential function that does not have a base of 10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We will learn how to do that in a few days!  Be patient!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Right now we are going to focus on common logs (base 10) and natural logs (base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).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98D073-59BE-43C7-90D2-7DFC46993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" y="662940"/>
                <a:ext cx="11052810" cy="3046988"/>
              </a:xfrm>
              <a:prstGeom prst="rect">
                <a:avLst/>
              </a:prstGeom>
              <a:blipFill>
                <a:blip r:embed="rId2"/>
                <a:stretch>
                  <a:fillRect l="-827" t="-1600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35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30166" y="71269"/>
            <a:ext cx="841248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Evaluate (a) log 8 and (b) ln 0.3 using a calculator. Round your answer to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three decimal places.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30166" y="1533984"/>
            <a:ext cx="5986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Most calculators have keys for evaluating common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and natural logarithms.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30166" y="2320509"/>
                <a:ext cx="22272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 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0.903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166" y="2320509"/>
                <a:ext cx="2227205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3014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30166" y="2799258"/>
                <a:ext cx="27351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ln 0.3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1.204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166" y="2799258"/>
                <a:ext cx="2735182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45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30166" y="3278007"/>
            <a:ext cx="585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Check your answers by rewriting each logarithm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in exponential form and evaluating.</a:t>
            </a:r>
          </a:p>
        </p:txBody>
      </p:sp>
      <p:pic>
        <p:nvPicPr>
          <p:cNvPr id="8" name="Picture 3" descr="D:\meenu\batch4\algebra\06\Ch 06\HSAlg2_t_0603_0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77" y="1577620"/>
            <a:ext cx="2934072" cy="201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6" descr="D:\pradeep\algebra\ch_07\07\alg1_ch07_PNGs\0706_Yellow box_Page39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6" y="1508263"/>
            <a:ext cx="3247764" cy="282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3"/>
          <p:cNvSpPr txBox="1"/>
          <p:nvPr/>
        </p:nvSpPr>
        <p:spPr>
          <a:xfrm>
            <a:off x="231309" y="1605097"/>
            <a:ext cx="996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p:pic>
        <p:nvPicPr>
          <p:cNvPr id="1028" name="Picture 4" descr="D:\meenu\batch4\algebra\06\Ch 06\HSAlg2_t_0603_0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3" y="2072573"/>
            <a:ext cx="2424853" cy="166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0166" y="92261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76582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3" grpId="0"/>
      <p:bldP spid="62" grpId="0"/>
      <p:bldP spid="6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314, #1-34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805514" y="249054"/>
            <a:ext cx="10807366" cy="363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Learn what logarithms and logarithm functions are and how to evaluate them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Learn about two special logarithms: common logs and natural logs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954104" y="294774"/>
                <a:ext cx="9577137" cy="4458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sz="2400" b="1" dirty="0"/>
                  <a:t>Core Vocabulary: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Logarithm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p. 310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Common logarithm, p. 311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Natural logarithm, p. 311 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Previous</a:t>
                </a:r>
                <a:r>
                  <a:rPr lang="en-US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Inverse functions</a:t>
                </a:r>
              </a:p>
              <a:p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lnSpc>
                    <a:spcPct val="2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04" y="294774"/>
                <a:ext cx="9577137" cy="4458272"/>
              </a:xfrm>
              <a:prstGeom prst="rect">
                <a:avLst/>
              </a:prstGeom>
              <a:blipFill>
                <a:blip r:embed="rId2"/>
                <a:stretch>
                  <a:fillRect l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3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3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81AD6-608C-44A4-BF53-75B598EF568D}"/>
              </a:ext>
            </a:extLst>
          </p:cNvPr>
          <p:cNvCxnSpPr>
            <a:cxnSpLocks/>
          </p:cNvCxnSpPr>
          <p:nvPr/>
        </p:nvCxnSpPr>
        <p:spPr>
          <a:xfrm flipH="1">
            <a:off x="8614611" y="2042293"/>
            <a:ext cx="515983" cy="667219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 flipV="1">
            <a:off x="7534072" y="4226668"/>
            <a:ext cx="457201" cy="87549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9DF3172-5A59-4B77-917D-4927D2DA036F}"/>
              </a:ext>
            </a:extLst>
          </p:cNvPr>
          <p:cNvCxnSpPr>
            <a:cxnSpLocks/>
          </p:cNvCxnSpPr>
          <p:nvPr/>
        </p:nvCxnSpPr>
        <p:spPr>
          <a:xfrm flipV="1">
            <a:off x="5489483" y="4168703"/>
            <a:ext cx="603662" cy="473849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D86F35-49FC-4B81-BDF0-50A0D821A52C}"/>
              </a:ext>
            </a:extLst>
          </p:cNvPr>
          <p:cNvSpPr txBox="1"/>
          <p:nvPr/>
        </p:nvSpPr>
        <p:spPr>
          <a:xfrm>
            <a:off x="7642459" y="5039596"/>
            <a:ext cx="4379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Not a variable, just a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6573F-46D5-448F-8389-BE1726D32DBB}"/>
              </a:ext>
            </a:extLst>
          </p:cNvPr>
          <p:cNvSpPr txBox="1"/>
          <p:nvPr/>
        </p:nvSpPr>
        <p:spPr>
          <a:xfrm>
            <a:off x="4084393" y="4597762"/>
            <a:ext cx="2934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Leading coefficient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ABBB7F-317B-4AE5-B0FD-F7928D8C07A3}"/>
              </a:ext>
            </a:extLst>
          </p:cNvPr>
          <p:cNvSpPr txBox="1"/>
          <p:nvPr/>
        </p:nvSpPr>
        <p:spPr>
          <a:xfrm>
            <a:off x="8947905" y="1088186"/>
            <a:ext cx="2375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Variable is in the exponent!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708660" y="703465"/>
            <a:ext cx="805815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What is an Exponential Function?</a:t>
            </a:r>
          </a:p>
        </p:txBody>
      </p:sp>
    </p:spTree>
    <p:extLst>
      <p:ext uri="{BB962C8B-B14F-4D97-AF65-F5344CB8AC3E}">
        <p14:creationId xmlns:p14="http://schemas.microsoft.com/office/powerpoint/2010/main" val="22034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F3AADB-3CF0-4574-AD9E-DCD2FFC4C96E}"/>
                  </a:ext>
                </a:extLst>
              </p:cNvPr>
              <p:cNvSpPr txBox="1"/>
              <p:nvPr/>
            </p:nvSpPr>
            <p:spPr>
              <a:xfrm>
                <a:off x="674370" y="651510"/>
                <a:ext cx="3143250" cy="4699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Some are easy to solve!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125=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Others, not so easy…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13.01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5.3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AF3AADB-3CF0-4574-AD9E-DCD2FFC4C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0" y="651510"/>
                <a:ext cx="3143250" cy="4699172"/>
              </a:xfrm>
              <a:prstGeom prst="rect">
                <a:avLst/>
              </a:prstGeom>
              <a:blipFill>
                <a:blip r:embed="rId2"/>
                <a:stretch>
                  <a:fillRect l="-3107" r="-1553" b="-1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D696E-963D-4695-BCE8-CAB45CFC39A1}"/>
                  </a:ext>
                </a:extLst>
              </p:cNvPr>
              <p:cNvSpPr txBox="1"/>
              <p:nvPr/>
            </p:nvSpPr>
            <p:spPr>
              <a:xfrm>
                <a:off x="2537460" y="1175743"/>
                <a:ext cx="1177290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D696E-963D-4695-BCE8-CAB45CFC3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460" y="1175743"/>
                <a:ext cx="1177290" cy="21236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3B365B9-5467-4B5E-8D90-5C9E8EE140F1}"/>
              </a:ext>
            </a:extLst>
          </p:cNvPr>
          <p:cNvSpPr txBox="1"/>
          <p:nvPr/>
        </p:nvSpPr>
        <p:spPr>
          <a:xfrm>
            <a:off x="5048252" y="3806190"/>
            <a:ext cx="6652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solve these things when they get weird?</a:t>
            </a:r>
          </a:p>
          <a:p>
            <a:endParaRPr lang="en-US" sz="2400" dirty="0"/>
          </a:p>
          <a:p>
            <a:r>
              <a:rPr lang="en-US" sz="2400" dirty="0"/>
              <a:t>Logarithms! 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9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F999DE8E-7B11-4C4C-8593-A46610B37321}"/>
              </a:ext>
            </a:extLst>
          </p:cNvPr>
          <p:cNvSpPr/>
          <p:nvPr/>
        </p:nvSpPr>
        <p:spPr>
          <a:xfrm>
            <a:off x="6600525" y="879281"/>
            <a:ext cx="231966" cy="4616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B3A5D9-339F-4335-9257-4F3D4872EB2F}"/>
              </a:ext>
            </a:extLst>
          </p:cNvPr>
          <p:cNvSpPr/>
          <p:nvPr/>
        </p:nvSpPr>
        <p:spPr>
          <a:xfrm>
            <a:off x="5949807" y="3071861"/>
            <a:ext cx="1440863" cy="168857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64FFD4-41DD-4D96-8E35-3B823D20B9FF}"/>
              </a:ext>
            </a:extLst>
          </p:cNvPr>
          <p:cNvSpPr/>
          <p:nvPr/>
        </p:nvSpPr>
        <p:spPr>
          <a:xfrm>
            <a:off x="9332269" y="3049001"/>
            <a:ext cx="1309881" cy="1277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0D2BC93-0D97-453E-A1F4-BC95714DD94B}"/>
              </a:ext>
            </a:extLst>
          </p:cNvPr>
          <p:cNvSpPr/>
          <p:nvPr/>
        </p:nvSpPr>
        <p:spPr>
          <a:xfrm>
            <a:off x="7323081" y="847692"/>
            <a:ext cx="231966" cy="309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B095DF-8A0D-4215-A7D6-CA59AEE85460}"/>
              </a:ext>
            </a:extLst>
          </p:cNvPr>
          <p:cNvSpPr/>
          <p:nvPr/>
        </p:nvSpPr>
        <p:spPr>
          <a:xfrm>
            <a:off x="7166610" y="862272"/>
            <a:ext cx="231966" cy="4616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964B3E9-0958-49BB-A914-34D73B704272}"/>
              </a:ext>
            </a:extLst>
          </p:cNvPr>
          <p:cNvSpPr/>
          <p:nvPr/>
        </p:nvSpPr>
        <p:spPr>
          <a:xfrm>
            <a:off x="4972505" y="3533388"/>
            <a:ext cx="839891" cy="11681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3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13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3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81AD6-608C-44A4-BF53-75B598EF568D}"/>
              </a:ext>
            </a:extLst>
          </p:cNvPr>
          <p:cNvCxnSpPr>
            <a:cxnSpLocks/>
          </p:cNvCxnSpPr>
          <p:nvPr/>
        </p:nvCxnSpPr>
        <p:spPr>
          <a:xfrm>
            <a:off x="7645821" y="1200150"/>
            <a:ext cx="2094144" cy="202575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>
            <a:off x="5692140" y="1323937"/>
            <a:ext cx="1474470" cy="2105063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/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6"/>
                    </a:solidFill>
                  </a:rPr>
                  <a:t>Read it as “Log base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”</a:t>
                </a:r>
              </a:p>
              <a:p>
                <a:r>
                  <a:rPr lang="en-US" sz="3600" dirty="0">
                    <a:solidFill>
                      <a:schemeClr val="accent6"/>
                    </a:solidFill>
                  </a:rPr>
                  <a:t>…as an exponential function it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to the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36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blipFill>
                <a:blip r:embed="rId3"/>
                <a:stretch>
                  <a:fillRect l="-2068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708660" y="703465"/>
            <a:ext cx="267462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Logarithm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/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Another way of writing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blipFill>
                <a:blip r:embed="rId4"/>
                <a:stretch>
                  <a:fillRect l="-2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07D055-0662-46BB-ACD9-5B0BCFA97BCE}"/>
              </a:ext>
            </a:extLst>
          </p:cNvPr>
          <p:cNvSpPr txBox="1"/>
          <p:nvPr/>
        </p:nvSpPr>
        <p:spPr>
          <a:xfrm>
            <a:off x="569214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D2A5BC6-F276-46CD-A1E3-0971AD13F765}"/>
              </a:ext>
            </a:extLst>
          </p:cNvPr>
          <p:cNvCxnSpPr>
            <a:cxnSpLocks/>
          </p:cNvCxnSpPr>
          <p:nvPr/>
        </p:nvCxnSpPr>
        <p:spPr>
          <a:xfrm flipH="1">
            <a:off x="6638502" y="1406393"/>
            <a:ext cx="77040" cy="1629924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2" grpId="0" animBg="1"/>
      <p:bldP spid="23" grpId="0" animBg="1"/>
      <p:bldP spid="20" grpId="0" animBg="1"/>
      <p:bldP spid="21" grpId="0" animBg="1"/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97918" y="201895"/>
            <a:ext cx="5283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Rewrite each equation in exponential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472140" y="754405"/>
                <a:ext cx="16902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140" y="754405"/>
                <a:ext cx="1690247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3971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563571" y="1957244"/>
            <a:ext cx="2643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Logarithmic Form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7918" y="754405"/>
                <a:ext cx="1859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8" y="754405"/>
                <a:ext cx="1859272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3607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77337" y="754405"/>
                <a:ext cx="203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337" y="754405"/>
                <a:ext cx="20320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994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824287" y="754405"/>
                <a:ext cx="22906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d.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1/4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287" y="754405"/>
                <a:ext cx="22906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660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5217139" y="1957244"/>
            <a:ext cx="2643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Exponential Form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7918" y="2464060"/>
                <a:ext cx="185927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8" y="2464060"/>
                <a:ext cx="1859272" cy="553998"/>
              </a:xfrm>
              <a:prstGeom prst="rect">
                <a:avLst/>
              </a:prstGeom>
              <a:blipFill rotWithShape="1">
                <a:blip r:embed="rId6"/>
                <a:stretch>
                  <a:fillRect l="-3607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7918" y="3054003"/>
                <a:ext cx="169024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8" y="3054003"/>
                <a:ext cx="1690247" cy="553998"/>
              </a:xfrm>
              <a:prstGeom prst="rect">
                <a:avLst/>
              </a:prstGeom>
              <a:blipFill rotWithShape="1">
                <a:blip r:embed="rId7"/>
                <a:stretch>
                  <a:fillRect l="-3971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7918" y="3822349"/>
                <a:ext cx="20320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8" y="3822349"/>
                <a:ext cx="2032000" cy="553998"/>
              </a:xfrm>
              <a:prstGeom prst="rect">
                <a:avLst/>
              </a:prstGeom>
              <a:blipFill rotWithShape="1">
                <a:blip r:embed="rId8"/>
                <a:stretch>
                  <a:fillRect l="-3303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7918" y="4813459"/>
                <a:ext cx="229063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d.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1/4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18" y="4813459"/>
                <a:ext cx="2290632" cy="553998"/>
              </a:xfrm>
              <a:prstGeom prst="rect">
                <a:avLst/>
              </a:prstGeom>
              <a:blipFill rotWithShape="1">
                <a:blip r:embed="rId9"/>
                <a:stretch>
                  <a:fillRect l="-292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17139" y="2492561"/>
                <a:ext cx="1321771" cy="49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16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39" y="2492561"/>
                <a:ext cx="1321771" cy="496996"/>
              </a:xfrm>
              <a:prstGeom prst="rect">
                <a:avLst/>
              </a:prstGeom>
              <a:blipFill rotWithShape="1">
                <a:blip r:embed="rId10"/>
                <a:stretch>
                  <a:fillRect l="-506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17139" y="3082504"/>
                <a:ext cx="1321771" cy="49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39" y="3082504"/>
                <a:ext cx="1321771" cy="496996"/>
              </a:xfrm>
              <a:prstGeom prst="rect">
                <a:avLst/>
              </a:prstGeom>
              <a:blipFill rotWithShape="1">
                <a:blip r:embed="rId11"/>
                <a:stretch>
                  <a:fillRect l="-506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17139" y="3850850"/>
                <a:ext cx="1321771" cy="49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39" y="3850850"/>
                <a:ext cx="1321771" cy="496996"/>
              </a:xfrm>
              <a:prstGeom prst="rect">
                <a:avLst/>
              </a:prstGeom>
              <a:blipFill rotWithShape="1">
                <a:blip r:embed="rId12"/>
                <a:stretch>
                  <a:fillRect l="-506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217139" y="4630076"/>
                <a:ext cx="1432263" cy="920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Arial" pitchFamily="34" charset="0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sz="2000" baseline="70000"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aseline="70000">
                        <a:latin typeface="Arial" pitchFamily="34" charset="0"/>
                        <a:cs typeface="Arial" pitchFamily="34" charset="0"/>
                      </a:rPr>
                      <m:t>1</m:t>
                    </m:r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39" y="4630076"/>
                <a:ext cx="1432263" cy="9207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97918" y="1355824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D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  <p:bldP spid="33" grpId="0"/>
      <p:bldP spid="34" grpId="0"/>
      <p:bldP spid="46" grpId="0"/>
      <p:bldP spid="47" grpId="0"/>
      <p:bldP spid="48" grpId="0"/>
      <p:bldP spid="49" grpId="0"/>
      <p:bldP spid="50" grpId="0"/>
      <p:bldP spid="5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18711" y="114811"/>
            <a:ext cx="5283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Rewrite each equation in logarithmic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46941" y="563386"/>
                <a:ext cx="16902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</a:t>
                </a:r>
                <a14:m>
                  <m:oMath xmlns:m="http://schemas.openxmlformats.org/officeDocument/2006/math">
                    <m:r>
                      <a:rPr lang="en-US" sz="2000" i="1" baseline="1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941" y="563386"/>
                <a:ext cx="1690247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3610" t="-6061" r="-252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8711" y="563386"/>
                <a:ext cx="14060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25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1" y="563386"/>
                <a:ext cx="1406083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478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940455" y="546201"/>
                <a:ext cx="13878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2/3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455" y="546201"/>
                <a:ext cx="1387884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386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075559" y="546201"/>
                <a:ext cx="1832195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d.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2000" i="1" baseline="1800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216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559" y="546201"/>
                <a:ext cx="1832195" cy="603755"/>
              </a:xfrm>
              <a:prstGeom prst="rect">
                <a:avLst/>
              </a:prstGeom>
              <a:blipFill rotWithShape="1">
                <a:blip r:embed="rId5"/>
                <a:stretch>
                  <a:fillRect l="-3667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63913" y="1681771"/>
            <a:ext cx="2643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Exponential Form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18398" y="2259678"/>
                <a:ext cx="2039946" cy="45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98" y="2259678"/>
                <a:ext cx="2039946" cy="457850"/>
              </a:xfrm>
              <a:prstGeom prst="rect">
                <a:avLst/>
              </a:prstGeom>
              <a:blipFill rotWithShape="1">
                <a:blip r:embed="rId6"/>
                <a:stretch>
                  <a:fillRect l="-2985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18398" y="2883016"/>
                <a:ext cx="2417318" cy="45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98" y="2883016"/>
                <a:ext cx="2417318" cy="457850"/>
              </a:xfrm>
              <a:prstGeom prst="rect">
                <a:avLst/>
              </a:prstGeom>
              <a:blipFill rotWithShape="1">
                <a:blip r:embed="rId7"/>
                <a:stretch>
                  <a:fillRect l="-2519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18398" y="3381714"/>
                <a:ext cx="1321771" cy="859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>
                  <a:lnSpc>
                    <a:spcPct val="150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98" y="3381714"/>
                <a:ext cx="1321771" cy="859659"/>
              </a:xfrm>
              <a:prstGeom prst="rect">
                <a:avLst/>
              </a:prstGeom>
              <a:blipFill rotWithShape="1">
                <a:blip r:embed="rId8"/>
                <a:stretch>
                  <a:fillRect l="-4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8711" y="2288548"/>
                <a:ext cx="15466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25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1" y="2288548"/>
                <a:ext cx="1546665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4348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8711" y="2911886"/>
                <a:ext cx="16902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</a:t>
                </a:r>
                <a14:m>
                  <m:oMath xmlns:m="http://schemas.openxmlformats.org/officeDocument/2006/math">
                    <m:r>
                      <a:rPr lang="en-US" sz="2000" i="1" baseline="18000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0.1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1" y="2911886"/>
                <a:ext cx="1690247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3971" t="-6154" r="-2166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8711" y="3611488"/>
                <a:ext cx="13878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2/3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1" y="3611488"/>
                <a:ext cx="1387884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484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18711" y="4401875"/>
                <a:ext cx="1832195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d.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2000" i="1" baseline="18000" dirty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216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1" y="4401875"/>
                <a:ext cx="1832195" cy="603755"/>
              </a:xfrm>
              <a:prstGeom prst="rect">
                <a:avLst/>
              </a:prstGeom>
              <a:blipFill rotWithShape="1">
                <a:blip r:embed="rId12"/>
                <a:stretch>
                  <a:fillRect l="-3667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18398" y="4429318"/>
                <a:ext cx="1938551" cy="54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216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98" y="4429318"/>
                <a:ext cx="1938551" cy="548868"/>
              </a:xfrm>
              <a:prstGeom prst="rect">
                <a:avLst/>
              </a:prstGeom>
              <a:blipFill rotWithShape="1">
                <a:blip r:embed="rId13"/>
                <a:stretch>
                  <a:fillRect l="-3145" b="-1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818398" y="1679885"/>
            <a:ext cx="2643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Logarithmic Form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711" y="1122578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D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D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8" grpId="0"/>
      <p:bldP spid="5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A6D5CE-722A-418D-BCCF-D2C71919FB49}"/>
                  </a:ext>
                </a:extLst>
              </p:cNvPr>
              <p:cNvSpPr txBox="1"/>
              <p:nvPr/>
            </p:nvSpPr>
            <p:spPr>
              <a:xfrm>
                <a:off x="569595" y="662940"/>
                <a:ext cx="4070985" cy="556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Some special logarithm values: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/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?=0</m:t>
                    </m:r>
                  </m:oMath>
                </a14:m>
                <a:endParaRPr lang="en-US" sz="2400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400" dirty="0"/>
              </a:p>
              <a:p>
                <a:pPr marL="800100" lvl="1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?=1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A6D5CE-722A-418D-BCCF-D2C71919F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" y="662940"/>
                <a:ext cx="4070985" cy="5561266"/>
              </a:xfrm>
              <a:prstGeom prst="rect">
                <a:avLst/>
              </a:prstGeom>
              <a:blipFill>
                <a:blip r:embed="rId2"/>
                <a:stretch>
                  <a:fillRect l="-2246" t="-877" r="-150" b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E9EA356-F5A6-4228-950D-7E58145C9985}"/>
              </a:ext>
            </a:extLst>
          </p:cNvPr>
          <p:cNvSpPr/>
          <p:nvPr/>
        </p:nvSpPr>
        <p:spPr>
          <a:xfrm>
            <a:off x="2681382" y="1762195"/>
            <a:ext cx="5081391" cy="1466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</a:rPr>
              <a:t>Rewrite as exponential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</a:rPr>
              <a:t>…anything raised to the zero power is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9053D9-2A83-491E-90F9-E3AF16575BF0}"/>
              </a:ext>
            </a:extLst>
          </p:cNvPr>
          <p:cNvSpPr/>
          <p:nvPr/>
        </p:nvSpPr>
        <p:spPr>
          <a:xfrm>
            <a:off x="2681382" y="4704875"/>
            <a:ext cx="5379934" cy="1466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</a:rPr>
              <a:t>Rewrite as exponential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</a:rPr>
              <a:t>…anything raised to the 1st power is itself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F06B9C-1904-4800-A584-3AD5AE2CB1C9}"/>
                  </a:ext>
                </a:extLst>
              </p:cNvPr>
              <p:cNvSpPr txBox="1"/>
              <p:nvPr/>
            </p:nvSpPr>
            <p:spPr>
              <a:xfrm>
                <a:off x="2068830" y="1289100"/>
                <a:ext cx="390423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F06B9C-1904-4800-A584-3AD5AE2CB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830" y="1289100"/>
                <a:ext cx="39042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66C879-D23A-4363-8783-A6B4E1A9C00E}"/>
              </a:ext>
            </a:extLst>
          </p:cNvPr>
          <p:cNvCxnSpPr/>
          <p:nvPr/>
        </p:nvCxnSpPr>
        <p:spPr>
          <a:xfrm>
            <a:off x="2681382" y="1519932"/>
            <a:ext cx="6104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E453A3-E7A5-41CE-AF59-4FF578F41617}"/>
                  </a:ext>
                </a:extLst>
              </p:cNvPr>
              <p:cNvSpPr txBox="1"/>
              <p:nvPr/>
            </p:nvSpPr>
            <p:spPr>
              <a:xfrm>
                <a:off x="2834640" y="1316425"/>
                <a:ext cx="2263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E453A3-E7A5-41CE-AF59-4FF578F41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40" y="1316425"/>
                <a:ext cx="226314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309C29-05B1-491B-9A59-2D06281F7A49}"/>
              </a:ext>
            </a:extLst>
          </p:cNvPr>
          <p:cNvCxnSpPr/>
          <p:nvPr/>
        </p:nvCxnSpPr>
        <p:spPr>
          <a:xfrm>
            <a:off x="2653708" y="4470873"/>
            <a:ext cx="6104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D8AEAB0-5808-474E-A0EE-353DAC28F3D4}"/>
                  </a:ext>
                </a:extLst>
              </p:cNvPr>
              <p:cNvSpPr txBox="1"/>
              <p:nvPr/>
            </p:nvSpPr>
            <p:spPr>
              <a:xfrm>
                <a:off x="2806966" y="4267366"/>
                <a:ext cx="2263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D8AEAB0-5808-474E-A0EE-353DAC28F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966" y="4267366"/>
                <a:ext cx="226314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9F1766-CF75-49A7-8AED-3A05498415D5}"/>
                  </a:ext>
                </a:extLst>
              </p:cNvPr>
              <p:cNvSpPr txBox="1"/>
              <p:nvPr/>
            </p:nvSpPr>
            <p:spPr>
              <a:xfrm>
                <a:off x="2075446" y="4228405"/>
                <a:ext cx="390423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9F1766-CF75-49A7-8AED-3A0549841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446" y="4228405"/>
                <a:ext cx="39042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87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822</Words>
  <Application>Microsoft Office PowerPoint</Application>
  <PresentationFormat>Widescreen</PresentationFormat>
  <Paragraphs>144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239</cp:revision>
  <dcterms:created xsi:type="dcterms:W3CDTF">2018-01-02T19:57:38Z</dcterms:created>
  <dcterms:modified xsi:type="dcterms:W3CDTF">2020-03-09T18:22:01Z</dcterms:modified>
</cp:coreProperties>
</file>